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mp3" ContentType="audi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2" r:id="rId3"/>
    <p:sldId id="262" r:id="rId4"/>
    <p:sldId id="274" r:id="rId5"/>
    <p:sldId id="261" r:id="rId6"/>
    <p:sldId id="269" r:id="rId7"/>
    <p:sldId id="264" r:id="rId8"/>
    <p:sldId id="267" r:id="rId9"/>
    <p:sldId id="277" r:id="rId10"/>
    <p:sldId id="278" r:id="rId11"/>
    <p:sldId id="268" r:id="rId12"/>
    <p:sldId id="279" r:id="rId13"/>
    <p:sldId id="26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616" autoAdjust="0"/>
  </p:normalViewPr>
  <p:slideViewPr>
    <p:cSldViewPr showGuides="1">
      <p:cViewPr varScale="1">
        <p:scale>
          <a:sx n="88" d="100"/>
          <a:sy n="88" d="100"/>
        </p:scale>
        <p:origin x="-968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100" d="100"/>
          <a:sy n="100" d="100"/>
        </p:scale>
        <p:origin x="-1747" y="-5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3902F-03B8-4CB6-B37E-9919CB02FA5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325BF4-5141-4634-9CA1-905983B612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9410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7A8F7-243F-4B8F-9979-EC4B513B74D1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623E2-143C-47CF-ACFE-2D7CFB3760A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Notes Placeholder 7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267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spcBef>
        <a:spcPts val="1200"/>
      </a:spcBef>
      <a:buFont typeface="Arial" pitchFamily="34" charset="0"/>
      <a:buNone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6455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859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62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654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62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62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62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27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x-none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x-none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868680"/>
          </a:xfrm>
        </p:spPr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1952"/>
            <a:ext cx="4038600" cy="4270248"/>
          </a:xfrm>
        </p:spPr>
        <p:txBody>
          <a:bodyPr anchor="ctr" anchorCtr="0">
            <a:normAutofit/>
          </a:bodyPr>
          <a:lstStyle>
            <a:lvl1pPr marL="114300" indent="0" algn="ctr">
              <a:buFontTx/>
              <a:buNone/>
              <a:defRPr sz="3400">
                <a:solidFill>
                  <a:schemeClr val="tx1"/>
                </a:solidFill>
              </a:defRPr>
            </a:lvl1pPr>
            <a:lvl2pPr marL="411480" indent="0">
              <a:buFontTx/>
              <a:buNone/>
              <a:defRPr sz="3600">
                <a:solidFill>
                  <a:schemeClr val="tx1"/>
                </a:solidFill>
              </a:defRPr>
            </a:lvl2pPr>
            <a:lvl3pPr marL="777240" indent="0">
              <a:buFontTx/>
              <a:buNone/>
              <a:defRPr sz="3600">
                <a:solidFill>
                  <a:schemeClr val="tx1"/>
                </a:solidFill>
              </a:defRPr>
            </a:lvl3pPr>
            <a:lvl4pPr marL="1051560" indent="0">
              <a:buFontTx/>
              <a:buNone/>
              <a:defRPr sz="3600">
                <a:solidFill>
                  <a:schemeClr val="tx1"/>
                </a:solidFill>
              </a:defRPr>
            </a:lvl4pPr>
            <a:lvl5pPr marL="1325880" indent="0">
              <a:buFontTx/>
              <a:buNone/>
              <a:defRPr sz="360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7200" y="1143000"/>
            <a:ext cx="7620000" cy="381000"/>
          </a:xfrm>
        </p:spPr>
        <p:txBody>
          <a:bodyPr>
            <a:noAutofit/>
          </a:bodyPr>
          <a:lstStyle>
            <a:lvl1pPr marL="741363" indent="-1588">
              <a:spcBef>
                <a:spcPts val="0"/>
              </a:spcBef>
              <a:buFontTx/>
              <a:buNone/>
              <a:defRPr sz="2000" b="1">
                <a:solidFill>
                  <a:schemeClr val="tx2"/>
                </a:solidFill>
              </a:defRPr>
            </a:lvl1pPr>
            <a:lvl2pPr marL="411480" indent="0">
              <a:buFontTx/>
              <a:buNone/>
              <a:defRPr sz="2000" b="1"/>
            </a:lvl2pPr>
            <a:lvl3pPr marL="777240" indent="0">
              <a:buFontTx/>
              <a:buNone/>
              <a:defRPr sz="2000" b="1"/>
            </a:lvl3pPr>
            <a:lvl4pPr marL="1051560" indent="0">
              <a:buFontTx/>
              <a:buNone/>
              <a:defRPr sz="2000" b="1"/>
            </a:lvl4pPr>
            <a:lvl5pPr marL="1325880" indent="0">
              <a:buFontTx/>
              <a:buNone/>
              <a:defRPr sz="2000" b="1"/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 rot="600000">
            <a:off x="4807311" y="2004284"/>
            <a:ext cx="3114715" cy="421314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>
              <a:defRPr baseline="0"/>
            </a:lvl1pPr>
          </a:lstStyle>
          <a:p>
            <a:r>
              <a:rPr lang="zh-CN" altLang="x-none" smtClean="0"/>
              <a:t>将图片拖动到占位符，或单击添加图标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38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3000"/>
            <a:ext cx="7543800" cy="990727"/>
          </a:xfrm>
        </p:spPr>
        <p:txBody>
          <a:bodyPr bIns="0"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61760" cy="7620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x-none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85801" y="2133600"/>
            <a:ext cx="7543800" cy="990600"/>
          </a:xfrm>
        </p:spPr>
        <p:txBody>
          <a:bodyPr tIns="0">
            <a:noAutofit/>
          </a:bodyPr>
          <a:lstStyle>
            <a:lvl1pPr marL="0" indent="0" algn="l">
              <a:buNone/>
              <a:defRPr sz="3600" spc="-100" baseline="0">
                <a:solidFill>
                  <a:schemeClr val="tx2"/>
                </a:solidFill>
                <a:latin typeface="+mj-lt"/>
              </a:defRPr>
            </a:lvl1pPr>
            <a:lvl2pPr marL="411480" indent="0">
              <a:buNone/>
              <a:defRPr/>
            </a:lvl2pPr>
            <a:lvl3pPr marL="777240" indent="0">
              <a:buNone/>
              <a:defRPr/>
            </a:lvl3pPr>
            <a:lvl4pPr marL="1051560" indent="0">
              <a:buNone/>
              <a:defRPr/>
            </a:lvl4pPr>
            <a:lvl5pPr marL="1325880" indent="0">
              <a:buNone/>
              <a:defRPr/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1371600" y="5715000"/>
            <a:ext cx="64770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8E8D8C"/>
                </a:solidFill>
              </a:defRPr>
            </a:lvl1pPr>
            <a:lvl2pPr marL="411480" indent="0">
              <a:buNone/>
              <a:defRPr>
                <a:solidFill>
                  <a:srgbClr val="8E8D8C"/>
                </a:solidFill>
              </a:defRPr>
            </a:lvl2pPr>
            <a:lvl3pPr marL="777240" indent="0">
              <a:buNone/>
              <a:defRPr>
                <a:solidFill>
                  <a:srgbClr val="8E8D8C"/>
                </a:solidFill>
              </a:defRPr>
            </a:lvl3pPr>
            <a:lvl4pPr marL="1051560" indent="0">
              <a:buNone/>
              <a:defRPr>
                <a:solidFill>
                  <a:srgbClr val="8E8D8C"/>
                </a:solidFill>
              </a:defRPr>
            </a:lvl4pPr>
            <a:lvl5pPr marL="1325880" indent="0">
              <a:buNone/>
              <a:defRPr>
                <a:solidFill>
                  <a:srgbClr val="8E8D8C"/>
                </a:solidFill>
              </a:defRPr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3311525" y="4721225"/>
            <a:ext cx="2530475" cy="876300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algn="ctr">
              <a:defRPr lang="en-US" sz="1600" baseline="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>
              <a:spcBef>
                <a:spcPts val="0"/>
              </a:spcBef>
            </a:pPr>
            <a:r>
              <a:rPr lang="en-US" dirty="0" smtClean="0"/>
              <a:t>Insert 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56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</p:spPr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8300" y="1600200"/>
            <a:ext cx="5257800" cy="4800600"/>
          </a:xfrm>
        </p:spPr>
        <p:txBody>
          <a:bodyPr/>
          <a:lstStyle>
            <a:lvl1pPr algn="ctr">
              <a:lnSpc>
                <a:spcPct val="170000"/>
              </a:lnSpc>
              <a:spcBef>
                <a:spcPts val="1200"/>
              </a:spcBef>
              <a:defRPr/>
            </a:lvl1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418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868680"/>
          </a:xfrm>
        </p:spPr>
        <p:txBody>
          <a:bodyPr>
            <a:noAutofit/>
          </a:bodyPr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7620000" cy="4495800"/>
          </a:xfrm>
        </p:spPr>
        <p:txBody>
          <a:bodyPr/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57200" y="1143000"/>
            <a:ext cx="7620000" cy="381000"/>
          </a:xfrm>
        </p:spPr>
        <p:txBody>
          <a:bodyPr>
            <a:noAutofit/>
          </a:bodyPr>
          <a:lstStyle>
            <a:lvl1pPr marL="740664" indent="0">
              <a:spcBef>
                <a:spcPts val="0"/>
              </a:spcBef>
              <a:buFontTx/>
              <a:buNone/>
              <a:defRPr sz="2000" b="1">
                <a:solidFill>
                  <a:schemeClr val="tx2"/>
                </a:solidFill>
              </a:defRPr>
            </a:lvl1pPr>
            <a:lvl2pPr marL="411480" indent="0">
              <a:buFontTx/>
              <a:buNone/>
              <a:defRPr sz="2000" b="1">
                <a:solidFill>
                  <a:schemeClr val="tx2"/>
                </a:solidFill>
              </a:defRPr>
            </a:lvl2pPr>
            <a:lvl3pPr marL="777240" indent="0">
              <a:buFontTx/>
              <a:buNone/>
              <a:defRPr sz="2000" b="1">
                <a:solidFill>
                  <a:schemeClr val="tx2"/>
                </a:solidFill>
              </a:defRPr>
            </a:lvl3pPr>
            <a:lvl4pPr marL="1051560" indent="0">
              <a:buFontTx/>
              <a:buNone/>
              <a:defRPr sz="2000" b="1">
                <a:solidFill>
                  <a:schemeClr val="tx2"/>
                </a:solidFill>
              </a:defRPr>
            </a:lvl4pPr>
            <a:lvl5pPr marL="1325880" indent="0">
              <a:buFontTx/>
              <a:buNone/>
              <a:defRPr sz="2000" b="1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21351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x-none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x-none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x-none" smtClean="0"/>
              <a:t>单击此处编辑母版文本样式</a:t>
            </a:r>
          </a:p>
          <a:p>
            <a:pPr lvl="1"/>
            <a:r>
              <a:rPr lang="zh-CN" altLang="x-none" smtClean="0"/>
              <a:t>二级</a:t>
            </a:r>
          </a:p>
          <a:p>
            <a:pPr lvl="2"/>
            <a:r>
              <a:rPr lang="zh-CN" altLang="x-none" smtClean="0"/>
              <a:t>三级</a:t>
            </a:r>
          </a:p>
          <a:p>
            <a:pPr lvl="3"/>
            <a:r>
              <a:rPr lang="zh-CN" altLang="x-none" smtClean="0"/>
              <a:t>四级</a:t>
            </a:r>
          </a:p>
          <a:p>
            <a:pPr lvl="4"/>
            <a:r>
              <a:rPr lang="zh-CN" altLang="x-none" smtClean="0"/>
              <a:t>五级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48B4FEF1-1C18-40D8-8A9A-AA7FFF43FE2E}" type="datetimeFigureOut">
              <a:rPr lang="en-US" smtClean="0"/>
              <a:t>18/3/24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6" r:id="rId4"/>
    <p:sldLayoutId id="2147483675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4" r:id="rId13"/>
    <p:sldLayoutId id="2147483670" r:id="rId14"/>
    <p:sldLayoutId id="2147483671" r:id="rId15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0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1588" indent="0" algn="l" defTabSz="914400" rtl="0" eaLnBrk="1" latinLnBrk="0" hangingPunct="1">
        <a:spcBef>
          <a:spcPts val="1200"/>
        </a:spcBef>
        <a:buClr>
          <a:schemeClr val="accent1"/>
        </a:buClr>
        <a:buFont typeface="Arial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indent="-182563" algn="l" defTabSz="914400" rtl="0" eaLnBrk="1" latinLnBrk="0" hangingPunct="1">
        <a:spcBef>
          <a:spcPts val="12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2300" indent="-182563" algn="l" defTabSz="914400" rtl="0" eaLnBrk="1" latinLnBrk="0" hangingPunct="1">
        <a:spcBef>
          <a:spcPts val="6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793750" indent="-182563" algn="l" defTabSz="914400" rtl="0" eaLnBrk="1" latinLnBrk="0" hangingPunct="1">
        <a:spcBef>
          <a:spcPts val="6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92188" indent="-182563" algn="l" defTabSz="914400" rtl="0" eaLnBrk="1" latinLnBrk="0" hangingPunct="1">
        <a:spcBef>
          <a:spcPts val="6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173163" indent="-182563" algn="l" defTabSz="914400" rtl="0" eaLnBrk="1" latinLnBrk="0" hangingPunct="1">
        <a:spcBef>
          <a:spcPts val="6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354138" indent="-182563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638" indent="-182563" algn="l" defTabSz="914400" rtl="0" eaLnBrk="1" latinLnBrk="0" hangingPunct="1">
        <a:spcBef>
          <a:spcPts val="600"/>
        </a:spcBef>
        <a:buClr>
          <a:schemeClr val="accent2"/>
        </a:buClr>
        <a:buFont typeface="Arial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17675" indent="-182563" algn="l" defTabSz="914400" rtl="0" eaLnBrk="1" latinLnBrk="0" hangingPunct="1">
        <a:spcBef>
          <a:spcPts val="600"/>
        </a:spcBef>
        <a:buClr>
          <a:schemeClr val="accent3"/>
        </a:buClr>
        <a:buFont typeface="Arial" pitchFamily="34" charset="0"/>
        <a:buChar char="•"/>
        <a:tabLst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2.xml"/><Relationship Id="rId5" Type="http://schemas.openxmlformats.org/officeDocument/2006/relationships/hyperlink" Target="https://blog.csdn.net/qq992817263/article/details/72738344" TargetMode="External"/><Relationship Id="rId6" Type="http://schemas.openxmlformats.org/officeDocument/2006/relationships/image" Target="../media/image7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2.png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1" Type="http://schemas.microsoft.com/office/2007/relationships/media" Target="../media/media3.mp3"/><Relationship Id="rId2" Type="http://schemas.openxmlformats.org/officeDocument/2006/relationships/audio" Target="../media/media3.mp3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7.png"/><Relationship Id="rId6" Type="http://schemas.openxmlformats.org/officeDocument/2006/relationships/image" Target="../media/image12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sz="2800" dirty="0"/>
              <a:t>G</a:t>
            </a:r>
            <a:r>
              <a:rPr lang="en-US" altLang="zh-CN" sz="2800" dirty="0" smtClean="0"/>
              <a:t>astrointestinal </a:t>
            </a:r>
            <a:r>
              <a:rPr lang="en-US" altLang="zh-CN" sz="2800" dirty="0"/>
              <a:t>E</a:t>
            </a:r>
            <a:r>
              <a:rPr lang="en-US" altLang="zh-CN" sz="2800" dirty="0" smtClean="0"/>
              <a:t>ndoscopy </a:t>
            </a:r>
            <a:r>
              <a:rPr lang="en-US" altLang="zh-CN" sz="2800" dirty="0"/>
              <a:t>T</a:t>
            </a:r>
            <a:r>
              <a:rPr lang="en-US" altLang="zh-CN" sz="2800" dirty="0" smtClean="0"/>
              <a:t>raining System</a:t>
            </a:r>
            <a:endParaRPr lang="en-US" altLang="zh-CN" sz="2800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2590800" y="3581400"/>
            <a:ext cx="2530475" cy="876300"/>
          </a:xfrm>
        </p:spPr>
      </p:sp>
      <p:pic>
        <p:nvPicPr>
          <p:cNvPr id="3" name="Peter Walsh Slide 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1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27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6000">
        <p:fade/>
      </p:transition>
    </mc:Choice>
    <mc:Fallback xmlns="">
      <p:transition spd="med" advTm="86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Mimics &amp; CT &amp; Gastric Model</a:t>
            </a:r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pic>
        <p:nvPicPr>
          <p:cNvPr id="3" name="图片 2" descr="屏幕快照 2018-03-24 上午11.08.5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3810000"/>
            <a:ext cx="4267200" cy="2900449"/>
          </a:xfrm>
          <a:prstGeom prst="rect">
            <a:avLst/>
          </a:prstGeom>
        </p:spPr>
      </p:pic>
      <p:pic>
        <p:nvPicPr>
          <p:cNvPr id="5" name="图片 4" descr="屏幕快照 2018-03-24 上午11.02.07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143000"/>
            <a:ext cx="4267200" cy="260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6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STL &amp; Unity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\</a:t>
            </a:r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pic>
        <p:nvPicPr>
          <p:cNvPr id="3" name="图片 2" descr="屏幕快照 2018-03-24 上午11.07.0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524000"/>
            <a:ext cx="4513729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1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9" grpId="0" build="p"/>
      <p:bldP spid="9" grpI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STL &amp; Unity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304800" y="1524000"/>
            <a:ext cx="7467600" cy="4953000"/>
          </a:xfrm>
        </p:spPr>
        <p:txBody>
          <a:bodyPr>
            <a:normAutofit/>
          </a:bodyPr>
          <a:lstStyle/>
          <a:p>
            <a:r>
              <a:rPr lang="en-US" dirty="0">
                <a:hlinkClick r:id="rId5"/>
              </a:rPr>
              <a:t>https://blog.csdn.net/qq992817263/article/details/</a:t>
            </a:r>
            <a:r>
              <a:rPr lang="en-US" dirty="0" smtClean="0">
                <a:hlinkClick r:id="rId5"/>
              </a:rPr>
              <a:t>72738344</a:t>
            </a:r>
            <a:endParaRPr lang="en-US" dirty="0" smtClean="0"/>
          </a:p>
          <a:p>
            <a:endParaRPr lang="en-US" dirty="0"/>
          </a:p>
          <a:p>
            <a:r>
              <a:rPr lang="en-US" altLang="zh-CN" dirty="0" smtClean="0"/>
              <a:t>Instantiate STL Model in the Scene</a:t>
            </a:r>
          </a:p>
          <a:p>
            <a:r>
              <a:rPr lang="en-US" dirty="0" smtClean="0"/>
              <a:t>Read the information of Vertex</a:t>
            </a:r>
          </a:p>
          <a:p>
            <a:r>
              <a:rPr lang="en-US" dirty="0" smtClean="0"/>
              <a:t>Create the </a:t>
            </a:r>
            <a:r>
              <a:rPr lang="en-US" dirty="0" err="1" smtClean="0"/>
              <a:t>GameObject</a:t>
            </a:r>
            <a:endParaRPr lang="en-US" dirty="0" smtClean="0"/>
          </a:p>
          <a:p>
            <a:r>
              <a:rPr lang="en-US" dirty="0" smtClean="0"/>
              <a:t>Mesh Compression(delete repeated vertex)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sp>
        <p:nvSpPr>
          <p:cNvPr id="6" name="Content Placeholder 8"/>
          <p:cNvSpPr txBox="1">
            <a:spLocks/>
          </p:cNvSpPr>
          <p:nvPr/>
        </p:nvSpPr>
        <p:spPr>
          <a:xfrm>
            <a:off x="685800" y="3352800"/>
            <a:ext cx="69342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588" indent="0" algn="ctr" defTabSz="914400" rtl="0" eaLnBrk="1" latinLnBrk="0" hangingPunct="1">
              <a:lnSpc>
                <a:spcPct val="17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182563" algn="l" defTabSz="914400" rtl="0" eaLnBrk="1" latinLnBrk="0" hangingPunct="1"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2300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3750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2188" indent="-182563" algn="l" defTabSz="914400" rtl="0" eaLnBrk="1" latinLnBrk="0" hangingPunct="1">
              <a:spcBef>
                <a:spcPts val="6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3163" indent="-182563" algn="l" defTabSz="914400" rtl="0" eaLnBrk="1" latinLnBrk="0" hangingPunct="1">
              <a:spcBef>
                <a:spcPts val="6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4138" indent="-1825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44638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7675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tabLst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58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mph" presetSubtype="2" fill="hold" grpId="1" nodeType="click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2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fill="hold" grpId="1" nodeType="click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2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mph" presetSubtype="2" fill="hold" grpId="1" nodeType="click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2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grpId="1" nodeType="clickEffect">
                                  <p:stCondLst>
                                    <p:cond delay="57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2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9" grpId="0" build="p"/>
      <p:bldP spid="9" grpI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More Information</a:t>
            </a:r>
            <a:endParaRPr lang="en-US" dirty="0"/>
          </a:p>
        </p:txBody>
      </p:sp>
      <p:pic>
        <p:nvPicPr>
          <p:cNvPr id="8" name="Peter Walsh Slide 9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7620000" cy="4495800"/>
          </a:xfrm>
        </p:spPr>
        <p:txBody>
          <a:bodyPr>
            <a:normAutofit/>
          </a:bodyPr>
          <a:lstStyle/>
          <a:p>
            <a:pPr lvl="1"/>
            <a:r>
              <a:rPr lang="en-US" dirty="0" smtClean="0"/>
              <a:t>Gastric Model</a:t>
            </a:r>
            <a:endParaRPr lang="en-US" dirty="0"/>
          </a:p>
          <a:p>
            <a:pPr lvl="2"/>
            <a:r>
              <a:rPr lang="en-US" dirty="0" smtClean="0"/>
              <a:t>More CT to reconstruct the 3D model</a:t>
            </a:r>
          </a:p>
          <a:p>
            <a:pPr lvl="2"/>
            <a:r>
              <a:rPr lang="en-US" dirty="0" smtClean="0"/>
              <a:t>Texture</a:t>
            </a:r>
          </a:p>
          <a:p>
            <a:pPr lvl="2"/>
            <a:r>
              <a:rPr lang="en-US" dirty="0" smtClean="0"/>
              <a:t>Expand</a:t>
            </a:r>
            <a:endParaRPr lang="en-US" dirty="0"/>
          </a:p>
          <a:p>
            <a:pPr lvl="1"/>
            <a:r>
              <a:rPr lang="en-US" altLang="zh-CN" dirty="0" smtClean="0"/>
              <a:t>Interact with the Game </a:t>
            </a:r>
            <a:r>
              <a:rPr lang="en-US" altLang="zh-CN" dirty="0" smtClean="0"/>
              <a:t>Handler</a:t>
            </a:r>
          </a:p>
          <a:p>
            <a:pPr lvl="1"/>
            <a:r>
              <a:rPr lang="en-US" altLang="zh-CN" dirty="0" smtClean="0"/>
              <a:t>Camera Control</a:t>
            </a:r>
          </a:p>
          <a:p>
            <a:pPr lvl="1"/>
            <a:r>
              <a:rPr lang="en-US" dirty="0" smtClean="0"/>
              <a:t>Implement User </a:t>
            </a:r>
            <a:r>
              <a:rPr lang="en-US" dirty="0" smtClean="0"/>
              <a:t>Interface</a:t>
            </a:r>
            <a:endParaRPr lang="en-US" dirty="0"/>
          </a:p>
          <a:p>
            <a:pPr lvl="1"/>
            <a:r>
              <a:rPr lang="en-US" dirty="0" smtClean="0"/>
              <a:t>Build Inner </a:t>
            </a:r>
            <a:r>
              <a:rPr lang="en-US" dirty="0" smtClean="0"/>
              <a:t>House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91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2000">
        <p:split orient="vert"/>
      </p:transition>
    </mc:Choice>
    <mc:Fallback xmlns="">
      <p:transition spd="slow" advTm="52000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7620000" cy="4191000"/>
          </a:xfrm>
        </p:spPr>
        <p:txBody>
          <a:bodyPr>
            <a:normAutofit/>
          </a:bodyPr>
          <a:lstStyle/>
          <a:p>
            <a:pPr lvl="1"/>
            <a:r>
              <a:rPr lang="en-US" dirty="0" smtClean="0"/>
              <a:t>Unity3D Engine</a:t>
            </a:r>
          </a:p>
          <a:p>
            <a:pPr lvl="2"/>
            <a:r>
              <a:rPr lang="en-US" dirty="0" smtClean="0"/>
              <a:t>OpenGL ES 3.0</a:t>
            </a:r>
          </a:p>
          <a:p>
            <a:pPr lvl="2"/>
            <a:r>
              <a:rPr lang="en-US" dirty="0" err="1" smtClean="0"/>
              <a:t>Shader</a:t>
            </a:r>
            <a:r>
              <a:rPr lang="en-US" dirty="0" smtClean="0"/>
              <a:t> </a:t>
            </a:r>
            <a:r>
              <a:rPr lang="en-US" dirty="0" err="1" smtClean="0"/>
              <a:t>HardWare</a:t>
            </a:r>
            <a:r>
              <a:rPr lang="en-US" dirty="0" smtClean="0"/>
              <a:t> Tier 3</a:t>
            </a:r>
          </a:p>
          <a:p>
            <a:pPr lvl="2"/>
            <a:r>
              <a:rPr lang="en-US" dirty="0" smtClean="0"/>
              <a:t>Game Scene and Logic</a:t>
            </a:r>
          </a:p>
          <a:p>
            <a:pPr lvl="1"/>
            <a:r>
              <a:rPr lang="en-US" dirty="0" smtClean="0"/>
              <a:t>Mimics</a:t>
            </a:r>
          </a:p>
          <a:p>
            <a:pPr lvl="2"/>
            <a:r>
              <a:rPr lang="en-US" dirty="0" smtClean="0"/>
              <a:t>STL Model</a:t>
            </a:r>
            <a:endParaRPr lang="en-US" dirty="0"/>
          </a:p>
          <a:p>
            <a:pPr lvl="1"/>
            <a:r>
              <a:rPr lang="en-US" altLang="zh-CN" dirty="0" smtClean="0"/>
              <a:t>Mobile App</a:t>
            </a:r>
            <a:endParaRPr lang="en-US" altLang="zh-CN" dirty="0"/>
          </a:p>
          <a:p>
            <a:pPr lvl="1"/>
            <a:r>
              <a:rPr lang="en-US" altLang="zh-CN" dirty="0" smtClean="0"/>
              <a:t>( Game Handle )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439737" lvl="2" indent="0">
              <a:buNone/>
            </a:pPr>
            <a:endParaRPr lang="en-US" dirty="0"/>
          </a:p>
          <a:p>
            <a:pPr marL="439737" lvl="2" indent="0">
              <a:buNone/>
            </a:pPr>
            <a:endParaRPr lang="en-US" dirty="0" smtClean="0"/>
          </a:p>
          <a:p>
            <a:pPr marL="439737" lvl="2" indent="0">
              <a:buNone/>
            </a:pPr>
            <a:endParaRPr lang="en-US" dirty="0" smtClean="0"/>
          </a:p>
        </p:txBody>
      </p:sp>
      <p:pic>
        <p:nvPicPr>
          <p:cNvPr id="7" name="Peter Walsh Slide 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33400" y="28956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588" indent="0" algn="l" defTabSz="914400" rtl="0" eaLnBrk="1" latinLnBrk="0" hangingPunct="1"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182563" algn="l" defTabSz="914400" rtl="0" eaLnBrk="1" latinLnBrk="0" hangingPunct="1"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2300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3750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2188" indent="-182563" algn="l" defTabSz="914400" rtl="0" eaLnBrk="1" latinLnBrk="0" hangingPunct="1">
              <a:spcBef>
                <a:spcPts val="6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3163" indent="-182563" algn="l" defTabSz="914400" rtl="0" eaLnBrk="1" latinLnBrk="0" hangingPunct="1">
              <a:spcBef>
                <a:spcPts val="6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4138" indent="-1825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44638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7675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tabLst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3187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90545449"/>
      </p:ext>
    </p:extLst>
  </p:cSld>
  <p:clrMapOvr>
    <a:masterClrMapping/>
  </p:clrMapOvr>
  <p:transition xmlns:p14="http://schemas.microsoft.com/office/powerpoint/2010/main" spd="slow" advTm="32000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 nodePh="1">
                                  <p:stCondLst>
                                    <p:cond delay="900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p"/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House Model &amp; Sky Box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Add to Camera (could change the sky box when changing the camera)</a:t>
            </a:r>
          </a:p>
          <a:p>
            <a:r>
              <a:rPr lang="en-US" dirty="0" smtClean="0"/>
              <a:t>Add to Scene</a:t>
            </a:r>
          </a:p>
          <a:p>
            <a:r>
              <a:rPr lang="en-US" dirty="0" smtClean="0"/>
              <a:t>Find Assets in the online Asset store</a:t>
            </a:r>
          </a:p>
        </p:txBody>
      </p:sp>
      <p:pic>
        <p:nvPicPr>
          <p:cNvPr id="3" name="内容占位符 2" descr="屏幕快照 2018-03-24 上午10.09.17.png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" b="605"/>
          <a:stretch>
            <a:fillRect/>
          </a:stretch>
        </p:blipFill>
        <p:spPr>
          <a:xfrm>
            <a:off x="2209800" y="3352800"/>
            <a:ext cx="4191000" cy="2472690"/>
          </a:xfrm>
        </p:spPr>
      </p:pic>
      <p:pic>
        <p:nvPicPr>
          <p:cNvPr id="5" name="Peter Walsh Slide 6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3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9000">
        <p:fade/>
      </p:transition>
    </mc:Choice>
    <mc:Fallback xmlns="">
      <p:transition spd="med" advTm="29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</a:t>
            </a:r>
            <a:r>
              <a:rPr lang="en-US" dirty="0" err="1" smtClean="0"/>
              <a:t>JoyStick</a:t>
            </a:r>
            <a:r>
              <a:rPr lang="en-US" dirty="0" smtClean="0"/>
              <a:t> &amp; Camera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7620000" cy="1676400"/>
          </a:xfrm>
        </p:spPr>
        <p:txBody>
          <a:bodyPr/>
          <a:lstStyle/>
          <a:p>
            <a:pPr lvl="1"/>
            <a:r>
              <a:rPr lang="en-US" dirty="0" smtClean="0"/>
              <a:t>Left </a:t>
            </a:r>
            <a:r>
              <a:rPr lang="en-US" dirty="0" err="1" smtClean="0"/>
              <a:t>JoyStick</a:t>
            </a:r>
            <a:endParaRPr lang="en-US" dirty="0" smtClean="0"/>
          </a:p>
          <a:p>
            <a:pPr lvl="2"/>
            <a:r>
              <a:rPr lang="en-US" dirty="0" smtClean="0"/>
              <a:t>Control go forward, go back, go left, go right</a:t>
            </a:r>
          </a:p>
          <a:p>
            <a:pPr lvl="2"/>
            <a:r>
              <a:rPr lang="en-US" dirty="0" smtClean="0"/>
              <a:t>Move around in the house</a:t>
            </a:r>
          </a:p>
          <a:p>
            <a:pPr lvl="2"/>
            <a:r>
              <a:rPr lang="en-US" dirty="0" smtClean="0"/>
              <a:t>Move around in the gastric model</a:t>
            </a:r>
          </a:p>
          <a:p>
            <a:pPr lvl="2"/>
            <a:endParaRPr lang="en-US" dirty="0"/>
          </a:p>
        </p:txBody>
      </p:sp>
      <p:pic>
        <p:nvPicPr>
          <p:cNvPr id="7" name="Peter Walsh Slide 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33400" y="34290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588" indent="0" algn="l" defTabSz="914400" rtl="0" eaLnBrk="1" latinLnBrk="0" hangingPunct="1"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182563" algn="l" defTabSz="914400" rtl="0" eaLnBrk="1" latinLnBrk="0" hangingPunct="1"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2300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3750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2188" indent="-182563" algn="l" defTabSz="914400" rtl="0" eaLnBrk="1" latinLnBrk="0" hangingPunct="1">
              <a:spcBef>
                <a:spcPts val="6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3163" indent="-182563" algn="l" defTabSz="914400" rtl="0" eaLnBrk="1" latinLnBrk="0" hangingPunct="1">
              <a:spcBef>
                <a:spcPts val="6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4138" indent="-1825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44638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7675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tabLst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/>
              <a:t>Right </a:t>
            </a:r>
            <a:r>
              <a:rPr lang="en-US" dirty="0" err="1" smtClean="0"/>
              <a:t>JoyStick</a:t>
            </a:r>
            <a:endParaRPr lang="en-US" dirty="0" smtClean="0"/>
          </a:p>
          <a:p>
            <a:pPr lvl="2"/>
            <a:r>
              <a:rPr lang="en-US" dirty="0" smtClean="0"/>
              <a:t>Control the view to rotate</a:t>
            </a:r>
          </a:p>
        </p:txBody>
      </p:sp>
    </p:spTree>
    <p:extLst>
      <p:ext uri="{BB962C8B-B14F-4D97-AF65-F5344CB8AC3E}">
        <p14:creationId xmlns:p14="http://schemas.microsoft.com/office/powerpoint/2010/main" val="690545449"/>
      </p:ext>
    </p:extLst>
  </p:cSld>
  <p:clrMapOvr>
    <a:masterClrMapping/>
  </p:clrMapOvr>
  <p:transition xmlns:p14="http://schemas.microsoft.com/office/powerpoint/2010/main" spd="slow" advTm="32000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7620000" cy="1676400"/>
          </a:xfrm>
        </p:spPr>
        <p:txBody>
          <a:bodyPr/>
          <a:lstStyle/>
          <a:p>
            <a:pPr lvl="1"/>
            <a:r>
              <a:rPr lang="en-US" dirty="0" smtClean="0"/>
              <a:t>Environment Light in the house</a:t>
            </a:r>
          </a:p>
          <a:p>
            <a:pPr lvl="1"/>
            <a:r>
              <a:rPr lang="en-US" dirty="0" smtClean="0"/>
              <a:t>Only spotlight in the gastric model</a:t>
            </a:r>
            <a:endParaRPr lang="en-US" dirty="0"/>
          </a:p>
        </p:txBody>
      </p:sp>
      <p:pic>
        <p:nvPicPr>
          <p:cNvPr id="7" name="Peter Walsh Slide 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33400" y="28956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588" indent="0" algn="l" defTabSz="914400" rtl="0" eaLnBrk="1" latinLnBrk="0" hangingPunct="1"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182563" algn="l" defTabSz="914400" rtl="0" eaLnBrk="1" latinLnBrk="0" hangingPunct="1"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2300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3750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2188" indent="-182563" algn="l" defTabSz="914400" rtl="0" eaLnBrk="1" latinLnBrk="0" hangingPunct="1">
              <a:spcBef>
                <a:spcPts val="6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3163" indent="-182563" algn="l" defTabSz="914400" rtl="0" eaLnBrk="1" latinLnBrk="0" hangingPunct="1">
              <a:spcBef>
                <a:spcPts val="6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4138" indent="-1825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44638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7675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tabLst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/>
              <a:t>Parameters</a:t>
            </a:r>
          </a:p>
          <a:p>
            <a:pPr lvl="1"/>
            <a:r>
              <a:rPr lang="en-US" dirty="0" smtClean="0"/>
              <a:t>spot light : Intensity; Spot Angle; Color; Range;</a:t>
            </a:r>
          </a:p>
          <a:p>
            <a:pPr lvl="1"/>
            <a:r>
              <a:rPr lang="en-US" dirty="0" smtClean="0"/>
              <a:t>environment light</a:t>
            </a:r>
          </a:p>
        </p:txBody>
      </p:sp>
      <p:pic>
        <p:nvPicPr>
          <p:cNvPr id="10" name="图片 9" descr="WechatIMG57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4343400"/>
            <a:ext cx="4064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006864"/>
      </p:ext>
    </p:extLst>
  </p:cSld>
  <p:clrMapOvr>
    <a:masterClrMapping/>
  </p:clrMapOvr>
  <p:transition xmlns:p14="http://schemas.microsoft.com/office/powerpoint/2010/main" spd="slow" advTm="32000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uiExpand="1" build="p"/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Spot Light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7620000" cy="1676400"/>
          </a:xfrm>
        </p:spPr>
        <p:txBody>
          <a:bodyPr/>
          <a:lstStyle/>
          <a:p>
            <a:pPr marL="103187" lvl="1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Simulate the torch</a:t>
            </a:r>
          </a:p>
          <a:p>
            <a:pPr lvl="1"/>
            <a:r>
              <a:rPr lang="en-US" dirty="0" smtClean="0"/>
              <a:t>Move with the spot light</a:t>
            </a:r>
            <a:endParaRPr lang="en-US" dirty="0"/>
          </a:p>
        </p:txBody>
      </p:sp>
      <p:pic>
        <p:nvPicPr>
          <p:cNvPr id="7" name="Peter Walsh Slide 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09600" y="44196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588" indent="0" algn="l" defTabSz="914400" rtl="0" eaLnBrk="1" latinLnBrk="0" hangingPunct="1">
              <a:spcBef>
                <a:spcPts val="1200"/>
              </a:spcBef>
              <a:buClr>
                <a:schemeClr val="accent1"/>
              </a:buClr>
              <a:buFont typeface="Aria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182563" algn="l" defTabSz="914400" rtl="0" eaLnBrk="1" latinLnBrk="0" hangingPunct="1"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2300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3750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2188" indent="-182563" algn="l" defTabSz="914400" rtl="0" eaLnBrk="1" latinLnBrk="0" hangingPunct="1">
              <a:spcBef>
                <a:spcPts val="6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3163" indent="-182563" algn="l" defTabSz="914400" rtl="0" eaLnBrk="1" latinLnBrk="0" hangingPunct="1">
              <a:spcBef>
                <a:spcPts val="6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4138" indent="-1825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44638" indent="-182563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Arial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7675" indent="-182563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Arial" pitchFamily="34" charset="0"/>
              <a:buChar char="•"/>
              <a:tabLst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3187" lvl="1" indent="0">
              <a:buNone/>
            </a:pPr>
            <a:endParaRPr lang="en-US" dirty="0" smtClean="0"/>
          </a:p>
        </p:txBody>
      </p:sp>
      <p:pic>
        <p:nvPicPr>
          <p:cNvPr id="6" name="图片 5" descr="屏幕快照 2018-03-24 上午9.03.0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733800"/>
            <a:ext cx="3505200" cy="2183567"/>
          </a:xfrm>
          <a:prstGeom prst="rect">
            <a:avLst/>
          </a:prstGeom>
        </p:spPr>
      </p:pic>
      <p:pic>
        <p:nvPicPr>
          <p:cNvPr id="4" name="图片 3" descr="屏幕快照 2018-03-24 上午9.03.39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3733800"/>
            <a:ext cx="3422016" cy="221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006439"/>
      </p:ext>
    </p:extLst>
  </p:cSld>
  <p:clrMapOvr>
    <a:masterClrMapping/>
  </p:clrMapOvr>
  <p:transition xmlns:p14="http://schemas.microsoft.com/office/powerpoint/2010/main" spd="slow" advTm="32000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 nodePh="1">
                                  <p:stCondLst>
                                    <p:cond delay="900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 </a:t>
            </a:r>
            <a:r>
              <a:rPr lang="en-US" altLang="zh-CN" dirty="0" smtClean="0"/>
              <a:t>&amp; House Model</a:t>
            </a:r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pic>
        <p:nvPicPr>
          <p:cNvPr id="3" name="图片 2" descr="WechatIMG576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47800"/>
            <a:ext cx="3793066" cy="2133600"/>
          </a:xfrm>
          <a:prstGeom prst="rect">
            <a:avLst/>
          </a:prstGeom>
        </p:spPr>
      </p:pic>
      <p:pic>
        <p:nvPicPr>
          <p:cNvPr id="5" name="图片 4" descr="屏幕快照 2018-03-24 上午10.57.0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733799"/>
            <a:ext cx="3810000" cy="2967525"/>
          </a:xfrm>
          <a:prstGeom prst="rect">
            <a:avLst/>
          </a:prstGeom>
        </p:spPr>
      </p:pic>
      <p:pic>
        <p:nvPicPr>
          <p:cNvPr id="6" name="图片 5" descr="屏幕快照 2018-03-24 上午10.56.51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1447800"/>
            <a:ext cx="3429000" cy="212834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800600" y="4648200"/>
            <a:ext cx="27482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Can’t use normal 3D Model</a:t>
            </a:r>
          </a:p>
          <a:p>
            <a:r>
              <a:rPr kumimoji="1" lang="en-US" altLang="zh-CN" dirty="0" smtClean="0"/>
              <a:t>Occlusion </a:t>
            </a:r>
            <a:r>
              <a:rPr kumimoji="1" lang="en-US" altLang="zh-CN" dirty="0" smtClean="0"/>
              <a:t>clip</a:t>
            </a:r>
          </a:p>
          <a:p>
            <a:endParaRPr kumimoji="1" lang="en-US" altLang="zh-CN" dirty="0"/>
          </a:p>
          <a:p>
            <a:r>
              <a:rPr kumimoji="1" lang="en-US" altLang="zh-CN" dirty="0" smtClean="0"/>
              <a:t>Inner House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584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Mimics &amp; CT &amp; Gastric Model</a:t>
            </a:r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pic>
        <p:nvPicPr>
          <p:cNvPr id="3" name="图片 2" descr="屏幕快照 2018-03-24 上午11.01.17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28800"/>
            <a:ext cx="7162800" cy="364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8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Mimics &amp; CT &amp; Gastric Model</a:t>
            </a:r>
            <a:endParaRPr lang="en-US" dirty="0"/>
          </a:p>
        </p:txBody>
      </p:sp>
      <p:pic>
        <p:nvPicPr>
          <p:cNvPr id="4" name="Peter Walsh Slide 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pic>
        <p:nvPicPr>
          <p:cNvPr id="5" name="图片 4" descr="屏幕快照 2018-03-24 上午11.01.35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828800"/>
            <a:ext cx="7543800" cy="343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36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000">
        <p14:reveal/>
      </p:transition>
    </mc:Choice>
    <mc:Fallback xmlns="">
      <p:transition spd="slow" advTm="7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t Is All Too Much by Peter Walsh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It Is All Too Much by Peter Walsh.potx</Template>
  <TotalTime>490</TotalTime>
  <Words>243</Words>
  <Application>Microsoft Macintosh PowerPoint</Application>
  <PresentationFormat>全屏显示(4:3)</PresentationFormat>
  <Paragraphs>77</Paragraphs>
  <Slides>13</Slides>
  <Notes>13</Notes>
  <HiddenSlides>0</HiddenSlides>
  <MMClips>13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It Is All Too Much by Peter Walsh</vt:lpstr>
      <vt:lpstr>Demo</vt:lpstr>
      <vt:lpstr>Project</vt:lpstr>
      <vt:lpstr>House Model &amp; Sky Box</vt:lpstr>
      <vt:lpstr>Double JoyStick &amp; Camera</vt:lpstr>
      <vt:lpstr>Light</vt:lpstr>
      <vt:lpstr>Spot Light Model</vt:lpstr>
      <vt:lpstr>Objects &amp; House Model</vt:lpstr>
      <vt:lpstr>Mimics &amp; CT &amp; Gastric Model</vt:lpstr>
      <vt:lpstr>Mimics &amp; CT &amp; Gastric Model</vt:lpstr>
      <vt:lpstr>Mimics &amp; CT &amp; Gastric Model</vt:lpstr>
      <vt:lpstr>STL &amp; Unity</vt:lpstr>
      <vt:lpstr>STL &amp; Unity</vt:lpstr>
      <vt:lpstr>For More Information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It’s All Too Much</dc:title>
  <dc:subject/>
  <dc:creator/>
  <cp:keywords/>
  <dc:description/>
  <cp:lastModifiedBy>C-TEN C-TEN</cp:lastModifiedBy>
  <cp:revision>72</cp:revision>
  <dcterms:created xsi:type="dcterms:W3CDTF">2010-05-18T20:31:16Z</dcterms:created>
  <dcterms:modified xsi:type="dcterms:W3CDTF">2018-03-24T03:54:48Z</dcterms:modified>
  <cp:category/>
</cp:coreProperties>
</file>